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03" autoAdjust="0"/>
    <p:restoredTop sz="94280" autoAdjust="0"/>
  </p:normalViewPr>
  <p:slideViewPr>
    <p:cSldViewPr snapToGrid="0">
      <p:cViewPr>
        <p:scale>
          <a:sx n="93" d="100"/>
          <a:sy n="93" d="100"/>
        </p:scale>
        <p:origin x="1602" y="-12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A3A0D7-AB6A-4E86-A973-BABFD9D8A975}" type="datetimeFigureOut">
              <a:rPr kumimoji="1" lang="ja-JP" altLang="en-US" smtClean="0"/>
              <a:t>2018/8/27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A21590-4BE1-4D57-8608-0E8A935B5B74}" type="slidenum">
              <a:rPr kumimoji="1" lang="ja-JP" altLang="en-US" smtClean="0"/>
              <a:t>‹#›</a:t>
            </a:fld>
            <a:endParaRPr kumimoji="1" lang="ja-JP" altLang="en-US"/>
          </a:p>
        </p:txBody>
      </p:sp>
    </p:spTree>
    <p:extLst>
      <p:ext uri="{BB962C8B-B14F-4D97-AF65-F5344CB8AC3E}">
        <p14:creationId xmlns:p14="http://schemas.microsoft.com/office/powerpoint/2010/main" val="22393599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IPP</a:t>
            </a:r>
            <a:r>
              <a:rPr kumimoji="1" lang="ja-JP" altLang="en-US" dirty="0"/>
              <a:t>国際特許事務所　</a:t>
            </a:r>
            <a:r>
              <a:rPr kumimoji="1" lang="en-US" altLang="ja-JP" dirty="0"/>
              <a:t>[</a:t>
            </a:r>
            <a:r>
              <a:rPr kumimoji="1" lang="ja-JP" altLang="en-US" dirty="0"/>
              <a:t>プレスリリースカテゴリー </a:t>
            </a:r>
            <a:r>
              <a:rPr kumimoji="1" lang="en-US" altLang="ja-JP" dirty="0"/>
              <a:t>: </a:t>
            </a:r>
            <a:r>
              <a:rPr kumimoji="1" lang="ja-JP" altLang="en-US" dirty="0"/>
              <a:t>セミナー告知</a:t>
            </a:r>
            <a:r>
              <a:rPr kumimoji="1" lang="en-US" altLang="ja-JP" dirty="0"/>
              <a:t>]</a:t>
            </a:r>
            <a:r>
              <a:rPr kumimoji="1" lang="ja-JP" altLang="en-US" dirty="0"/>
              <a:t>　</a:t>
            </a:r>
            <a:r>
              <a:rPr kumimoji="1" lang="en-US" altLang="ja-JP" dirty="0"/>
              <a:t>2018</a:t>
            </a:r>
            <a:r>
              <a:rPr kumimoji="1" lang="ja-JP" altLang="en-US" dirty="0"/>
              <a:t>年</a:t>
            </a:r>
            <a:r>
              <a:rPr kumimoji="1" lang="en-US" altLang="ja-JP" dirty="0"/>
              <a:t>8</a:t>
            </a:r>
            <a:r>
              <a:rPr kumimoji="1" lang="ja-JP" altLang="en-US" dirty="0"/>
              <a:t>月発信　　報道関係者各位　「事業に貢献する知財業務」セミナー　中国模倣に負けるな！知的財産権で事業を＜＜本件に関するお問い合わせ＞　　広報担当 </a:t>
            </a:r>
            <a:r>
              <a:rPr kumimoji="1" lang="en-US" altLang="ja-JP" dirty="0"/>
              <a:t>:</a:t>
            </a:r>
          </a:p>
          <a:p>
            <a:r>
              <a:rPr kumimoji="1" lang="ja-JP" altLang="en-US" dirty="0"/>
              <a:t>ライセンスビジネスと特許権</a:t>
            </a:r>
            <a:endParaRPr kumimoji="1" lang="en-US" altLang="ja-JP" dirty="0"/>
          </a:p>
          <a:p>
            <a:endParaRPr kumimoji="1" lang="en-US" altLang="ja-JP" dirty="0"/>
          </a:p>
          <a:p>
            <a:r>
              <a:rPr kumimoji="1" lang="ja-JP" altLang="en-US" dirty="0"/>
              <a:t>活性　揺れるストーンが事業の武器に！　　　オリジナルジュエリーの技術で国内外の特許を取得し、ライセンスビジネスを展開。大成功した株式会社クロスフォーと、そのビジネスへの知的財産権活用ノウハウや中国模倣に対処してきた弁護士と弁理士。三位一体となってビジネスを成功に導いた　　特許番号　　知的財産権をビジネスに活用したい中小企業経営者様</a:t>
            </a:r>
            <a:endParaRPr kumimoji="1" lang="en-US" altLang="ja-JP" dirty="0"/>
          </a:p>
          <a:p>
            <a:endParaRPr kumimoji="1" lang="en-US" altLang="ja-JP" dirty="0"/>
          </a:p>
          <a:p>
            <a:r>
              <a:rPr kumimoji="1" lang="ja-JP" altLang="en-US" dirty="0"/>
              <a:t>＜セミナー内容＞</a:t>
            </a:r>
            <a:endParaRPr kumimoji="1" lang="en-US" altLang="ja-JP" dirty="0"/>
          </a:p>
          <a:p>
            <a:r>
              <a:rPr kumimoji="1" lang="ja-JP" altLang="en-US" dirty="0"/>
              <a:t>第一部　「少人数知財部門の知財業務実例」　　講師　株）クロスフォー　法務知財課　課長　古越　健二　氏</a:t>
            </a:r>
            <a:endParaRPr kumimoji="1" lang="en-US" altLang="ja-JP" dirty="0"/>
          </a:p>
          <a:p>
            <a:r>
              <a:rPr kumimoji="1" lang="ja-JP" altLang="en-US" dirty="0"/>
              <a:t>第二部　「事業に貢献する知財業務をいかにして行うか」　　講師　</a:t>
            </a:r>
            <a:r>
              <a:rPr kumimoji="1" lang="en-US" altLang="ja-JP" dirty="0"/>
              <a:t>IPP</a:t>
            </a:r>
            <a:r>
              <a:rPr kumimoji="1" lang="ja-JP" altLang="en-US" dirty="0"/>
              <a:t>国際特許事務所所長　弁理士　松下昌弘</a:t>
            </a:r>
            <a:endParaRPr kumimoji="1" lang="en-US" altLang="ja-JP" dirty="0"/>
          </a:p>
          <a:p>
            <a:r>
              <a:rPr kumimoji="1" lang="ja-JP" altLang="en-US" dirty="0"/>
              <a:t>第三部　「中国における模倣品対策の最新情報」　　講師　</a:t>
            </a:r>
            <a:r>
              <a:rPr kumimoji="1" lang="en-US" altLang="ja-JP" dirty="0"/>
              <a:t>IP</a:t>
            </a:r>
            <a:r>
              <a:rPr kumimoji="1" lang="ja-JP" altLang="en-US" dirty="0"/>
              <a:t> </a:t>
            </a:r>
            <a:r>
              <a:rPr kumimoji="1" lang="en-US" altLang="ja-JP" dirty="0"/>
              <a:t>FORWARD</a:t>
            </a:r>
            <a:r>
              <a:rPr kumimoji="1" lang="ja-JP" altLang="en-US" dirty="0"/>
              <a:t>法律事務所　弁護士　本橋たえ子　氏</a:t>
            </a:r>
            <a:endParaRPr kumimoji="1" lang="en-US" altLang="ja-JP" dirty="0"/>
          </a:p>
          <a:p>
            <a:endParaRPr kumimoji="1" lang="en-US" altLang="ja-JP" dirty="0"/>
          </a:p>
          <a:p>
            <a:r>
              <a:rPr kumimoji="1" lang="ja-JP" altLang="ja-JP" sz="1200" b="1" kern="1200" dirty="0">
                <a:solidFill>
                  <a:schemeClr val="tx1"/>
                </a:solidFill>
                <a:effectLst/>
                <a:latin typeface="+mn-lt"/>
                <a:ea typeface="+mn-ea"/>
                <a:cs typeface="+mn-cs"/>
              </a:rPr>
              <a:t>■会社概要</a:t>
            </a:r>
            <a:endParaRPr kumimoji="1" lang="ja-JP" altLang="ja-JP" sz="1200" kern="1200" dirty="0">
              <a:solidFill>
                <a:schemeClr val="tx1"/>
              </a:solidFill>
              <a:effectLst/>
              <a:latin typeface="+mn-lt"/>
              <a:ea typeface="+mn-ea"/>
              <a:cs typeface="+mn-cs"/>
            </a:endParaRPr>
          </a:p>
          <a:p>
            <a:r>
              <a:rPr kumimoji="1" lang="ja-JP" altLang="ja-JP" sz="1200" kern="1200" dirty="0">
                <a:solidFill>
                  <a:schemeClr val="tx1"/>
                </a:solidFill>
                <a:effectLst/>
                <a:latin typeface="+mn-lt"/>
                <a:ea typeface="+mn-ea"/>
                <a:cs typeface="+mn-cs"/>
              </a:rPr>
              <a:t>商号　　</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 株式会社●●●●</a:t>
            </a:r>
          </a:p>
          <a:p>
            <a:r>
              <a:rPr kumimoji="1" lang="ja-JP" altLang="ja-JP" sz="1200" kern="1200" dirty="0">
                <a:solidFill>
                  <a:schemeClr val="tx1"/>
                </a:solidFill>
                <a:effectLst/>
                <a:latin typeface="+mn-lt"/>
                <a:ea typeface="+mn-ea"/>
                <a:cs typeface="+mn-cs"/>
              </a:rPr>
              <a:t>代表者　</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 代表取締役　○○ ○○</a:t>
            </a:r>
          </a:p>
          <a:p>
            <a:r>
              <a:rPr kumimoji="1" lang="ja-JP" altLang="ja-JP" sz="1200" kern="1200" dirty="0">
                <a:solidFill>
                  <a:schemeClr val="tx1"/>
                </a:solidFill>
                <a:effectLst/>
                <a:latin typeface="+mn-lt"/>
                <a:ea typeface="+mn-ea"/>
                <a:cs typeface="+mn-cs"/>
              </a:rPr>
              <a:t>所在地　</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 〒○○</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　東京都○○区○○○○○</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a:t>
            </a:r>
          </a:p>
          <a:p>
            <a:r>
              <a:rPr kumimoji="1" lang="ja-JP" altLang="ja-JP" sz="1200" kern="1200" dirty="0">
                <a:solidFill>
                  <a:schemeClr val="tx1"/>
                </a:solidFill>
                <a:effectLst/>
                <a:latin typeface="+mn-lt"/>
                <a:ea typeface="+mn-ea"/>
                <a:cs typeface="+mn-cs"/>
              </a:rPr>
              <a:t>設立　　</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 20</a:t>
            </a:r>
            <a:r>
              <a:rPr kumimoji="1" lang="ja-JP" altLang="ja-JP" sz="1200" kern="1200" dirty="0">
                <a:solidFill>
                  <a:schemeClr val="tx1"/>
                </a:solidFill>
                <a:effectLst/>
                <a:latin typeface="+mn-lt"/>
                <a:ea typeface="+mn-ea"/>
                <a:cs typeface="+mn-cs"/>
              </a:rPr>
              <a:t>○○年○○月</a:t>
            </a:r>
          </a:p>
          <a:p>
            <a:r>
              <a:rPr kumimoji="1" lang="ja-JP" altLang="ja-JP" sz="1200" kern="1200" dirty="0">
                <a:solidFill>
                  <a:schemeClr val="tx1"/>
                </a:solidFill>
                <a:effectLst/>
                <a:latin typeface="+mn-lt"/>
                <a:ea typeface="+mn-ea"/>
                <a:cs typeface="+mn-cs"/>
              </a:rPr>
              <a:t>事業内容</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 ○○○○○○○○○○</a:t>
            </a:r>
          </a:p>
          <a:p>
            <a:r>
              <a:rPr kumimoji="1" lang="ja-JP" altLang="ja-JP" sz="1200" kern="1200" dirty="0">
                <a:solidFill>
                  <a:schemeClr val="tx1"/>
                </a:solidFill>
                <a:effectLst/>
                <a:latin typeface="+mn-lt"/>
                <a:ea typeface="+mn-ea"/>
                <a:cs typeface="+mn-cs"/>
              </a:rPr>
              <a:t>資本金　</a:t>
            </a:r>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 ○</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○○○万円</a:t>
            </a:r>
          </a:p>
          <a:p>
            <a:r>
              <a:rPr kumimoji="1" lang="en-US" altLang="ja-JP" sz="1200" kern="1200" dirty="0">
                <a:solidFill>
                  <a:schemeClr val="tx1"/>
                </a:solidFill>
                <a:effectLst/>
                <a:latin typeface="+mn-lt"/>
                <a:ea typeface="+mn-ea"/>
                <a:cs typeface="+mn-cs"/>
              </a:rPr>
              <a:t>URL</a:t>
            </a:r>
            <a:r>
              <a:rPr kumimoji="1" lang="ja-JP" altLang="ja-JP" sz="1200" kern="1200" dirty="0">
                <a:solidFill>
                  <a:schemeClr val="tx1"/>
                </a:solidFill>
                <a:effectLst/>
                <a:latin typeface="+mn-lt"/>
                <a:ea typeface="+mn-ea"/>
                <a:cs typeface="+mn-cs"/>
              </a:rPr>
              <a:t>　　　　　：</a:t>
            </a:r>
            <a:r>
              <a:rPr kumimoji="1" lang="en-US" altLang="ja-JP" sz="1200" kern="1200" dirty="0">
                <a:solidFill>
                  <a:schemeClr val="tx1"/>
                </a:solidFill>
                <a:effectLst/>
                <a:latin typeface="+mn-lt"/>
                <a:ea typeface="+mn-ea"/>
                <a:cs typeface="+mn-cs"/>
              </a:rPr>
              <a:t> http://www. </a:t>
            </a:r>
            <a:r>
              <a:rPr kumimoji="1" lang="ja-JP" altLang="ja-JP" sz="1200" kern="1200" dirty="0">
                <a:solidFill>
                  <a:schemeClr val="tx1"/>
                </a:solidFill>
                <a:effectLst/>
                <a:latin typeface="+mn-lt"/>
                <a:ea typeface="+mn-ea"/>
                <a:cs typeface="+mn-cs"/>
              </a:rPr>
              <a:t>●●●●</a:t>
            </a:r>
            <a:r>
              <a:rPr kumimoji="1" lang="en-US" altLang="ja-JP" sz="1200" kern="1200" dirty="0">
                <a:solidFill>
                  <a:schemeClr val="tx1"/>
                </a:solidFill>
                <a:effectLst/>
                <a:latin typeface="+mn-lt"/>
                <a:ea typeface="+mn-ea"/>
                <a:cs typeface="+mn-cs"/>
              </a:rPr>
              <a:t>.co.jp/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 </a:t>
            </a:r>
            <a:r>
              <a:rPr kumimoji="1" lang="ja-JP" altLang="ja-JP" sz="1200" kern="1200" dirty="0">
                <a:solidFill>
                  <a:schemeClr val="tx1"/>
                </a:solidFill>
                <a:effectLst/>
                <a:latin typeface="+mn-lt"/>
                <a:ea typeface="+mn-ea"/>
                <a:cs typeface="+mn-cs"/>
              </a:rPr>
              <a:t>会社概要についてまとめてください。</a:t>
            </a:r>
          </a:p>
          <a:p>
            <a:r>
              <a:rPr kumimoji="1" lang="ja-JP" altLang="ja-JP" sz="1200" kern="1200" dirty="0">
                <a:solidFill>
                  <a:schemeClr val="tx1"/>
                </a:solidFill>
                <a:effectLst/>
                <a:latin typeface="+mn-lt"/>
                <a:ea typeface="+mn-ea"/>
                <a:cs typeface="+mn-cs"/>
              </a:rPr>
              <a:t>概要を記載するのが一般的ですが、</a:t>
            </a:r>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endParaRPr kumimoji="1" lang="en-US" altLang="ja-JP" sz="1200" kern="1200" dirty="0">
              <a:solidFill>
                <a:schemeClr val="tx1"/>
              </a:solidFill>
              <a:effectLst/>
              <a:latin typeface="+mn-lt"/>
              <a:ea typeface="+mn-ea"/>
              <a:cs typeface="+mn-cs"/>
            </a:endParaRPr>
          </a:p>
          <a:p>
            <a:r>
              <a:rPr kumimoji="1" lang="ja-JP" altLang="en-US" sz="1200" kern="1200" dirty="0">
                <a:solidFill>
                  <a:schemeClr val="tx1"/>
                </a:solidFill>
                <a:effectLst/>
                <a:latin typeface="+mn-lt"/>
                <a:ea typeface="+mn-ea"/>
                <a:cs typeface="+mn-cs"/>
              </a:rPr>
              <a:t>オリジナル技術や商品のライセンスビジネスで成功している中小企業はほんの一握り。ジュエリーメーカー株）クロスフォーは国内外で特許権を取得し、それを切り札にして、ライセンスロイヤリティで事業を拡大。弁理士がビジネス活用の知財コンサルを、中国模倣対策には弁護士がサポートし、三位一体となって成功へ導いた貴重なノウハウをお届けします。</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5A21590-4BE1-4D57-8608-0E8A935B5B74}" type="slidenum">
              <a:rPr kumimoji="1" lang="ja-JP" altLang="en-US" smtClean="0"/>
              <a:t>1</a:t>
            </a:fld>
            <a:endParaRPr kumimoji="1" lang="ja-JP" altLang="en-US"/>
          </a:p>
        </p:txBody>
      </p:sp>
    </p:spTree>
    <p:extLst>
      <p:ext uri="{BB962C8B-B14F-4D97-AF65-F5344CB8AC3E}">
        <p14:creationId xmlns:p14="http://schemas.microsoft.com/office/powerpoint/2010/main" val="4009524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311517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3907471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152382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1604814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324030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2200337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161657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1433815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2018951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2798608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F700E5-9D28-45DF-9537-01D1F3B537A6}" type="datetimeFigureOut">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3140428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2F700E5-9D28-45DF-9537-01D1F3B537A6}" type="datetimeFigureOut">
              <a:rPr kumimoji="1" lang="ja-JP" altLang="en-US" smtClean="0"/>
              <a:t>2018/8/27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0E1940E-53C7-410F-A82A-97853028B092}" type="slidenum">
              <a:rPr kumimoji="1" lang="ja-JP" altLang="en-US" smtClean="0"/>
              <a:t>‹#›</a:t>
            </a:fld>
            <a:endParaRPr kumimoji="1" lang="ja-JP" altLang="en-US"/>
          </a:p>
        </p:txBody>
      </p:sp>
    </p:spTree>
    <p:extLst>
      <p:ext uri="{BB962C8B-B14F-4D97-AF65-F5344CB8AC3E}">
        <p14:creationId xmlns:p14="http://schemas.microsoft.com/office/powerpoint/2010/main" val="4244963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AD42BD7A-BB3E-47CA-A9A8-1BFBA3F15F20}"/>
              </a:ext>
            </a:extLst>
          </p:cNvPr>
          <p:cNvSpPr/>
          <p:nvPr/>
        </p:nvSpPr>
        <p:spPr>
          <a:xfrm>
            <a:off x="91440" y="104503"/>
            <a:ext cx="6675120" cy="89255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129DE5E3-53A3-49A4-9144-BD0C9C9BE234}"/>
              </a:ext>
            </a:extLst>
          </p:cNvPr>
          <p:cNvSpPr/>
          <p:nvPr/>
        </p:nvSpPr>
        <p:spPr>
          <a:xfrm>
            <a:off x="3899332" y="158463"/>
            <a:ext cx="5146010" cy="892552"/>
          </a:xfrm>
          <a:prstGeom prst="rect">
            <a:avLst/>
          </a:prstGeom>
        </p:spPr>
        <p:txBody>
          <a:bodyPr wrap="square">
            <a:spAutoFit/>
          </a:bodyPr>
          <a:lstStyle/>
          <a:p>
            <a:r>
              <a:rPr kumimoji="1" lang="en-US" altLang="ja-JP" sz="1600" dirty="0"/>
              <a:t>IPP</a:t>
            </a:r>
            <a:r>
              <a:rPr kumimoji="1" lang="ja-JP" altLang="en-US" sz="1600" dirty="0"/>
              <a:t>国際特許事務所</a:t>
            </a:r>
            <a:endParaRPr kumimoji="1" lang="en-US" altLang="ja-JP" sz="1600" dirty="0"/>
          </a:p>
          <a:p>
            <a:r>
              <a:rPr kumimoji="1" lang="ja-JP" altLang="en-US" sz="1200" dirty="0"/>
              <a:t>〒</a:t>
            </a:r>
            <a:r>
              <a:rPr lang="en-US" altLang="ja-JP" sz="1200" dirty="0"/>
              <a:t>141-0031 </a:t>
            </a:r>
            <a:r>
              <a:rPr lang="ja-JP" altLang="en-US" sz="1200" dirty="0"/>
              <a:t>東京都品川区西五反田</a:t>
            </a:r>
            <a:r>
              <a:rPr lang="en-US" altLang="ja-JP" sz="1200" dirty="0"/>
              <a:t>3-6-20 </a:t>
            </a:r>
          </a:p>
          <a:p>
            <a:r>
              <a:rPr lang="ja-JP" altLang="en-US" sz="1200" dirty="0"/>
              <a:t>いちご西五反田ビル</a:t>
            </a:r>
            <a:r>
              <a:rPr lang="en-US" altLang="ja-JP" sz="1200" dirty="0"/>
              <a:t>8F</a:t>
            </a:r>
          </a:p>
          <a:p>
            <a:r>
              <a:rPr lang="en-US" altLang="ja-JP" sz="1200" dirty="0"/>
              <a:t>TEL.03-3493-2007 FAX.03-3493-2008</a:t>
            </a:r>
            <a:endParaRPr kumimoji="1" lang="ja-JP" altLang="en-US" sz="1200" dirty="0"/>
          </a:p>
        </p:txBody>
      </p:sp>
      <p:pic>
        <p:nvPicPr>
          <p:cNvPr id="17" name="図 16">
            <a:extLst>
              <a:ext uri="{FF2B5EF4-FFF2-40B4-BE49-F238E27FC236}">
                <a16:creationId xmlns:a16="http://schemas.microsoft.com/office/drawing/2014/main" id="{6376A87A-081A-4B4F-8E55-93EA207F7A8B}"/>
              </a:ext>
            </a:extLst>
          </p:cNvPr>
          <p:cNvPicPr>
            <a:picLocks noChangeAspect="1"/>
          </p:cNvPicPr>
          <p:nvPr/>
        </p:nvPicPr>
        <p:blipFill>
          <a:blip r:embed="rId3"/>
          <a:stretch>
            <a:fillRect/>
          </a:stretch>
        </p:blipFill>
        <p:spPr>
          <a:xfrm>
            <a:off x="137229" y="179031"/>
            <a:ext cx="3052619" cy="743495"/>
          </a:xfrm>
          <a:prstGeom prst="rect">
            <a:avLst/>
          </a:prstGeom>
        </p:spPr>
      </p:pic>
      <p:sp>
        <p:nvSpPr>
          <p:cNvPr id="18" name="正方形/長方形 17">
            <a:extLst>
              <a:ext uri="{FF2B5EF4-FFF2-40B4-BE49-F238E27FC236}">
                <a16:creationId xmlns:a16="http://schemas.microsoft.com/office/drawing/2014/main" id="{35754079-67FA-45BE-8B3E-E2B9091F219F}"/>
              </a:ext>
            </a:extLst>
          </p:cNvPr>
          <p:cNvSpPr/>
          <p:nvPr/>
        </p:nvSpPr>
        <p:spPr>
          <a:xfrm>
            <a:off x="70784" y="1031071"/>
            <a:ext cx="4767943" cy="307777"/>
          </a:xfrm>
          <a:prstGeom prst="rect">
            <a:avLst/>
          </a:prstGeom>
        </p:spPr>
        <p:txBody>
          <a:bodyPr wrap="square">
            <a:spAutoFit/>
          </a:bodyPr>
          <a:lstStyle/>
          <a:p>
            <a:r>
              <a:rPr kumimoji="1" lang="ja-JP" altLang="en-US" sz="1400" u="sng" dirty="0"/>
              <a:t>プレスリリースカテゴリー </a:t>
            </a:r>
            <a:r>
              <a:rPr kumimoji="1" lang="en-US" altLang="ja-JP" sz="1400" u="sng" dirty="0"/>
              <a:t>: [</a:t>
            </a:r>
            <a:r>
              <a:rPr kumimoji="1" lang="ja-JP" altLang="en-US" sz="1400" u="sng" dirty="0"/>
              <a:t>セミナー告知</a:t>
            </a:r>
            <a:r>
              <a:rPr kumimoji="1" lang="en-US" altLang="ja-JP" sz="1400" dirty="0"/>
              <a:t>]</a:t>
            </a:r>
            <a:endParaRPr lang="ja-JP" altLang="en-US" sz="1400" dirty="0"/>
          </a:p>
        </p:txBody>
      </p:sp>
      <p:sp>
        <p:nvSpPr>
          <p:cNvPr id="19" name="正方形/長方形 18">
            <a:extLst>
              <a:ext uri="{FF2B5EF4-FFF2-40B4-BE49-F238E27FC236}">
                <a16:creationId xmlns:a16="http://schemas.microsoft.com/office/drawing/2014/main" id="{016B7533-49D5-4511-88C6-A1C22D97B352}"/>
              </a:ext>
            </a:extLst>
          </p:cNvPr>
          <p:cNvSpPr/>
          <p:nvPr/>
        </p:nvSpPr>
        <p:spPr>
          <a:xfrm>
            <a:off x="5498332" y="1178085"/>
            <a:ext cx="1359668" cy="307777"/>
          </a:xfrm>
          <a:prstGeom prst="rect">
            <a:avLst/>
          </a:prstGeom>
        </p:spPr>
        <p:txBody>
          <a:bodyPr wrap="none">
            <a:spAutoFit/>
          </a:bodyPr>
          <a:lstStyle/>
          <a:p>
            <a:r>
              <a:rPr kumimoji="1" lang="en-US" altLang="ja-JP" sz="1400" dirty="0"/>
              <a:t>2018</a:t>
            </a:r>
            <a:r>
              <a:rPr kumimoji="1" lang="ja-JP" altLang="en-US" sz="1400" dirty="0"/>
              <a:t>年</a:t>
            </a:r>
            <a:r>
              <a:rPr kumimoji="1" lang="en-US" altLang="ja-JP" sz="1400" dirty="0"/>
              <a:t>8</a:t>
            </a:r>
            <a:r>
              <a:rPr kumimoji="1" lang="ja-JP" altLang="en-US" sz="1400" dirty="0"/>
              <a:t>月発信</a:t>
            </a:r>
            <a:endParaRPr lang="ja-JP" altLang="en-US" sz="1400" dirty="0"/>
          </a:p>
        </p:txBody>
      </p:sp>
      <p:sp>
        <p:nvSpPr>
          <p:cNvPr id="20" name="正方形/長方形 19">
            <a:extLst>
              <a:ext uri="{FF2B5EF4-FFF2-40B4-BE49-F238E27FC236}">
                <a16:creationId xmlns:a16="http://schemas.microsoft.com/office/drawing/2014/main" id="{C7A0D7CC-5DE4-4694-9961-30AF01DBF26E}"/>
              </a:ext>
            </a:extLst>
          </p:cNvPr>
          <p:cNvSpPr/>
          <p:nvPr/>
        </p:nvSpPr>
        <p:spPr>
          <a:xfrm>
            <a:off x="45812" y="1479837"/>
            <a:ext cx="1261884" cy="276999"/>
          </a:xfrm>
          <a:prstGeom prst="rect">
            <a:avLst/>
          </a:prstGeom>
        </p:spPr>
        <p:txBody>
          <a:bodyPr wrap="none">
            <a:spAutoFit/>
          </a:bodyPr>
          <a:lstStyle/>
          <a:p>
            <a:r>
              <a:rPr kumimoji="1" lang="ja-JP" altLang="en-US" sz="1200" dirty="0"/>
              <a:t>報道関係者各位</a:t>
            </a:r>
            <a:endParaRPr lang="ja-JP" altLang="en-US" sz="1200" dirty="0"/>
          </a:p>
        </p:txBody>
      </p:sp>
      <p:sp>
        <p:nvSpPr>
          <p:cNvPr id="21" name="正方形/長方形 20">
            <a:extLst>
              <a:ext uri="{FF2B5EF4-FFF2-40B4-BE49-F238E27FC236}">
                <a16:creationId xmlns:a16="http://schemas.microsoft.com/office/drawing/2014/main" id="{72A49795-0C0F-4967-A53A-D1BD03B99236}"/>
              </a:ext>
            </a:extLst>
          </p:cNvPr>
          <p:cNvSpPr/>
          <p:nvPr/>
        </p:nvSpPr>
        <p:spPr>
          <a:xfrm>
            <a:off x="91440" y="1727393"/>
            <a:ext cx="6675120" cy="130789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2292BD58-1923-4861-ADFC-8FDDCF597188}"/>
              </a:ext>
            </a:extLst>
          </p:cNvPr>
          <p:cNvSpPr/>
          <p:nvPr/>
        </p:nvSpPr>
        <p:spPr>
          <a:xfrm>
            <a:off x="314662" y="2040610"/>
            <a:ext cx="6858000" cy="523220"/>
          </a:xfrm>
          <a:prstGeom prst="rect">
            <a:avLst/>
          </a:prstGeom>
        </p:spPr>
        <p:txBody>
          <a:bodyPr wrap="square">
            <a:spAutoFit/>
          </a:bodyPr>
          <a:lstStyle/>
          <a:p>
            <a:r>
              <a:rPr kumimoji="1" lang="ja-JP" altLang="en-US" sz="2800" b="1" dirty="0"/>
              <a:t>「事業を伸ばす知財業務」セミナー</a:t>
            </a:r>
            <a:endParaRPr lang="ja-JP" altLang="en-US" sz="2800" b="1" dirty="0"/>
          </a:p>
        </p:txBody>
      </p:sp>
      <p:sp>
        <p:nvSpPr>
          <p:cNvPr id="23" name="正方形/長方形 22">
            <a:extLst>
              <a:ext uri="{FF2B5EF4-FFF2-40B4-BE49-F238E27FC236}">
                <a16:creationId xmlns:a16="http://schemas.microsoft.com/office/drawing/2014/main" id="{BE4317E3-6A42-40D9-A462-41DAE4F75C61}"/>
              </a:ext>
            </a:extLst>
          </p:cNvPr>
          <p:cNvSpPr/>
          <p:nvPr/>
        </p:nvSpPr>
        <p:spPr>
          <a:xfrm>
            <a:off x="314662" y="2465314"/>
            <a:ext cx="6634778" cy="584775"/>
          </a:xfrm>
          <a:prstGeom prst="rect">
            <a:avLst/>
          </a:prstGeom>
        </p:spPr>
        <p:txBody>
          <a:bodyPr wrap="square">
            <a:spAutoFit/>
          </a:bodyPr>
          <a:lstStyle/>
          <a:p>
            <a:r>
              <a:rPr kumimoji="1" lang="ja-JP" altLang="en-US" sz="1600" dirty="0"/>
              <a:t>ライセンスビジネスで大成功！中国模倣に負けるな！</a:t>
            </a:r>
            <a:endParaRPr kumimoji="1" lang="en-US" altLang="ja-JP" sz="1600" dirty="0"/>
          </a:p>
          <a:p>
            <a:r>
              <a:rPr kumimoji="1" lang="ja-JP" altLang="en-US" sz="1600" dirty="0"/>
              <a:t>知的財産権で事業をぐんぐん伸ばした企業と上手な士業連携の話</a:t>
            </a:r>
            <a:endParaRPr lang="ja-JP" altLang="en-US" sz="1600" dirty="0"/>
          </a:p>
        </p:txBody>
      </p:sp>
      <p:sp>
        <p:nvSpPr>
          <p:cNvPr id="28" name="正方形/長方形 27">
            <a:extLst>
              <a:ext uri="{FF2B5EF4-FFF2-40B4-BE49-F238E27FC236}">
                <a16:creationId xmlns:a16="http://schemas.microsoft.com/office/drawing/2014/main" id="{081426A4-BC91-46E6-BA41-B2587C1DA1C5}"/>
              </a:ext>
            </a:extLst>
          </p:cNvPr>
          <p:cNvSpPr/>
          <p:nvPr/>
        </p:nvSpPr>
        <p:spPr>
          <a:xfrm>
            <a:off x="45631" y="5676164"/>
            <a:ext cx="4558464" cy="339665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http</a:t>
            </a:r>
            <a:endParaRPr kumimoji="1" lang="ja-JP" altLang="en-US" dirty="0"/>
          </a:p>
        </p:txBody>
      </p:sp>
      <p:sp>
        <p:nvSpPr>
          <p:cNvPr id="29" name="正方形/長方形 28">
            <a:extLst>
              <a:ext uri="{FF2B5EF4-FFF2-40B4-BE49-F238E27FC236}">
                <a16:creationId xmlns:a16="http://schemas.microsoft.com/office/drawing/2014/main" id="{BEF0F40E-A7A7-4216-8C96-1134A497FB90}"/>
              </a:ext>
            </a:extLst>
          </p:cNvPr>
          <p:cNvSpPr/>
          <p:nvPr/>
        </p:nvSpPr>
        <p:spPr>
          <a:xfrm>
            <a:off x="91440" y="9096369"/>
            <a:ext cx="6675120" cy="72985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26C57C42-09F2-4595-9E5F-8FAE1A8B99F3}"/>
              </a:ext>
            </a:extLst>
          </p:cNvPr>
          <p:cNvSpPr/>
          <p:nvPr/>
        </p:nvSpPr>
        <p:spPr>
          <a:xfrm>
            <a:off x="45812" y="9081565"/>
            <a:ext cx="2698175" cy="307777"/>
          </a:xfrm>
          <a:prstGeom prst="rect">
            <a:avLst/>
          </a:prstGeom>
        </p:spPr>
        <p:txBody>
          <a:bodyPr wrap="none">
            <a:spAutoFit/>
          </a:bodyPr>
          <a:lstStyle/>
          <a:p>
            <a:r>
              <a:rPr kumimoji="1" lang="ja-JP" altLang="en-US" sz="1400" b="1" dirty="0"/>
              <a:t>＜本件に関するお問い合わせ＞</a:t>
            </a:r>
            <a:endParaRPr kumimoji="1" lang="en-US" altLang="ja-JP" sz="1400" b="1" dirty="0"/>
          </a:p>
        </p:txBody>
      </p:sp>
      <p:sp>
        <p:nvSpPr>
          <p:cNvPr id="32" name="正方形/長方形 31">
            <a:extLst>
              <a:ext uri="{FF2B5EF4-FFF2-40B4-BE49-F238E27FC236}">
                <a16:creationId xmlns:a16="http://schemas.microsoft.com/office/drawing/2014/main" id="{5EBD77E5-631E-4EFE-B7AE-8FAB2B8CD412}"/>
              </a:ext>
            </a:extLst>
          </p:cNvPr>
          <p:cNvSpPr/>
          <p:nvPr/>
        </p:nvSpPr>
        <p:spPr>
          <a:xfrm>
            <a:off x="137229" y="9300326"/>
            <a:ext cx="3976923" cy="523220"/>
          </a:xfrm>
          <a:prstGeom prst="rect">
            <a:avLst/>
          </a:prstGeom>
        </p:spPr>
        <p:txBody>
          <a:bodyPr wrap="none">
            <a:spAutoFit/>
          </a:bodyPr>
          <a:lstStyle/>
          <a:p>
            <a:r>
              <a:rPr kumimoji="1" lang="ja-JP" altLang="en-US" sz="1400" dirty="0"/>
              <a:t>広報担当 </a:t>
            </a:r>
            <a:r>
              <a:rPr kumimoji="1" lang="en-US" altLang="ja-JP" sz="1400" dirty="0"/>
              <a:t>:</a:t>
            </a:r>
          </a:p>
          <a:p>
            <a:r>
              <a:rPr kumimoji="1" lang="en-US" altLang="ja-JP" sz="1400" dirty="0"/>
              <a:t>TEL : 03-3493-2007   FAX : </a:t>
            </a:r>
            <a:r>
              <a:rPr lang="en-US" altLang="ja-JP" sz="1400" dirty="0"/>
              <a:t>03-3493-2008     </a:t>
            </a:r>
            <a:r>
              <a:rPr kumimoji="1" lang="en-US" altLang="ja-JP" sz="1400" dirty="0"/>
              <a:t>E-MAIL : </a:t>
            </a:r>
          </a:p>
        </p:txBody>
      </p:sp>
      <p:sp>
        <p:nvSpPr>
          <p:cNvPr id="34" name="正方形/長方形 33">
            <a:extLst>
              <a:ext uri="{FF2B5EF4-FFF2-40B4-BE49-F238E27FC236}">
                <a16:creationId xmlns:a16="http://schemas.microsoft.com/office/drawing/2014/main" id="{0FA3F05C-5457-4405-A3AB-E7D06792A286}"/>
              </a:ext>
            </a:extLst>
          </p:cNvPr>
          <p:cNvSpPr/>
          <p:nvPr/>
        </p:nvSpPr>
        <p:spPr>
          <a:xfrm>
            <a:off x="314662" y="1767461"/>
            <a:ext cx="4941686" cy="369332"/>
          </a:xfrm>
          <a:prstGeom prst="rect">
            <a:avLst/>
          </a:prstGeom>
        </p:spPr>
        <p:txBody>
          <a:bodyPr wrap="square">
            <a:spAutoFit/>
          </a:bodyPr>
          <a:lstStyle/>
          <a:p>
            <a:r>
              <a:rPr kumimoji="1" lang="en-US" altLang="ja-JP" dirty="0"/>
              <a:t>2018</a:t>
            </a:r>
            <a:r>
              <a:rPr kumimoji="1" lang="ja-JP" altLang="en-US" dirty="0"/>
              <a:t>年</a:t>
            </a:r>
            <a:r>
              <a:rPr kumimoji="1" lang="en-US" altLang="ja-JP" dirty="0"/>
              <a:t>10</a:t>
            </a:r>
            <a:r>
              <a:rPr kumimoji="1" lang="ja-JP" altLang="en-US" dirty="0"/>
              <a:t>月</a:t>
            </a:r>
            <a:r>
              <a:rPr kumimoji="1" lang="en-US" altLang="ja-JP" dirty="0"/>
              <a:t>3</a:t>
            </a:r>
            <a:r>
              <a:rPr kumimoji="1" lang="ja-JP" altLang="en-US" dirty="0"/>
              <a:t>日水曜日　東京・品川</a:t>
            </a:r>
            <a:endParaRPr lang="ja-JP" altLang="en-US" dirty="0"/>
          </a:p>
        </p:txBody>
      </p:sp>
      <p:sp>
        <p:nvSpPr>
          <p:cNvPr id="35" name="正方形/長方形 34">
            <a:extLst>
              <a:ext uri="{FF2B5EF4-FFF2-40B4-BE49-F238E27FC236}">
                <a16:creationId xmlns:a16="http://schemas.microsoft.com/office/drawing/2014/main" id="{EE158CAD-BF0A-4A8F-9D5D-469724CC99D3}"/>
              </a:ext>
            </a:extLst>
          </p:cNvPr>
          <p:cNvSpPr/>
          <p:nvPr/>
        </p:nvSpPr>
        <p:spPr>
          <a:xfrm>
            <a:off x="2743987" y="3055632"/>
            <a:ext cx="5146009" cy="1046440"/>
          </a:xfrm>
          <a:prstGeom prst="rect">
            <a:avLst/>
          </a:prstGeom>
        </p:spPr>
        <p:txBody>
          <a:bodyPr wrap="square">
            <a:spAutoFit/>
          </a:bodyPr>
          <a:lstStyle/>
          <a:p>
            <a:r>
              <a:rPr kumimoji="1" lang="ja-JP" altLang="en-US" sz="1200" b="1" dirty="0"/>
              <a:t>対象</a:t>
            </a:r>
            <a:endParaRPr kumimoji="1" lang="en-US" altLang="ja-JP" sz="1200" b="1" dirty="0"/>
          </a:p>
          <a:p>
            <a:r>
              <a:rPr kumimoji="1" lang="ja-JP" altLang="en-US" sz="1200" b="1" dirty="0"/>
              <a:t>～知的財産権をビジネスに活用したい中小企業経営者様</a:t>
            </a:r>
            <a:endParaRPr kumimoji="1" lang="en-US" altLang="ja-JP" sz="1200" b="1" dirty="0"/>
          </a:p>
          <a:p>
            <a:r>
              <a:rPr kumimoji="1" lang="ja-JP" altLang="en-US" sz="1200" b="1" dirty="0"/>
              <a:t>～知財業務をステップアップさせたい知財担当者様</a:t>
            </a:r>
            <a:endParaRPr kumimoji="1" lang="en-US" altLang="ja-JP" sz="1200" b="1" dirty="0"/>
          </a:p>
          <a:p>
            <a:r>
              <a:rPr kumimoji="1" lang="ja-JP" altLang="en-US" sz="1200" b="1" dirty="0"/>
              <a:t>～中国模倣対策をしたい方</a:t>
            </a:r>
            <a:endParaRPr kumimoji="1" lang="en-US" altLang="ja-JP" sz="1200" b="1" dirty="0"/>
          </a:p>
          <a:p>
            <a:endParaRPr lang="ja-JP" altLang="en-US" sz="1400" dirty="0"/>
          </a:p>
        </p:txBody>
      </p:sp>
      <p:sp>
        <p:nvSpPr>
          <p:cNvPr id="36" name="正方形/長方形 35">
            <a:extLst>
              <a:ext uri="{FF2B5EF4-FFF2-40B4-BE49-F238E27FC236}">
                <a16:creationId xmlns:a16="http://schemas.microsoft.com/office/drawing/2014/main" id="{07FEF182-9E67-436E-BC18-DDB35DB2F884}"/>
              </a:ext>
            </a:extLst>
          </p:cNvPr>
          <p:cNvSpPr/>
          <p:nvPr/>
        </p:nvSpPr>
        <p:spPr>
          <a:xfrm>
            <a:off x="45631" y="5698064"/>
            <a:ext cx="4732846" cy="3208571"/>
          </a:xfrm>
          <a:prstGeom prst="rect">
            <a:avLst/>
          </a:prstGeom>
        </p:spPr>
        <p:txBody>
          <a:bodyPr wrap="square">
            <a:spAutoFit/>
          </a:bodyPr>
          <a:lstStyle/>
          <a:p>
            <a:r>
              <a:rPr kumimoji="1" lang="ja-JP" altLang="en-US" sz="1200" b="1" dirty="0"/>
              <a:t>＜セミナー内容＞</a:t>
            </a:r>
            <a:endParaRPr kumimoji="1" lang="en-US" altLang="ja-JP" sz="1200" b="1" dirty="0"/>
          </a:p>
          <a:p>
            <a:r>
              <a:rPr kumimoji="1" lang="ja-JP" altLang="en-US" sz="1050" dirty="0"/>
              <a:t>□第一部 </a:t>
            </a:r>
            <a:r>
              <a:rPr kumimoji="1" lang="en-US" altLang="ja-JP" sz="1050" dirty="0"/>
              <a:t>:</a:t>
            </a:r>
            <a:r>
              <a:rPr kumimoji="1" lang="ja-JP" altLang="en-US" sz="1050" dirty="0"/>
              <a:t>　</a:t>
            </a:r>
            <a:endParaRPr kumimoji="1" lang="en-US" altLang="ja-JP" sz="1050" dirty="0"/>
          </a:p>
          <a:p>
            <a:r>
              <a:rPr kumimoji="1" lang="ja-JP" altLang="en-US" sz="1050" dirty="0"/>
              <a:t>「少人数知財部門の知財業務実例」　　　　　　</a:t>
            </a:r>
            <a:r>
              <a:rPr kumimoji="1" lang="en-US" altLang="ja-JP" sz="1050" dirty="0"/>
              <a:t>13</a:t>
            </a:r>
            <a:r>
              <a:rPr kumimoji="1" lang="ja-JP" altLang="en-US" sz="1050" dirty="0"/>
              <a:t>：</a:t>
            </a:r>
            <a:r>
              <a:rPr kumimoji="1" lang="en-US" altLang="ja-JP" sz="1050" dirty="0"/>
              <a:t>30</a:t>
            </a:r>
            <a:r>
              <a:rPr kumimoji="1" lang="ja-JP" altLang="en-US" sz="1050" dirty="0"/>
              <a:t>～</a:t>
            </a:r>
            <a:r>
              <a:rPr kumimoji="1" lang="en-US" altLang="ja-JP" sz="1050" dirty="0"/>
              <a:t>14</a:t>
            </a:r>
            <a:r>
              <a:rPr kumimoji="1" lang="ja-JP" altLang="en-US" sz="1050" dirty="0"/>
              <a:t>：</a:t>
            </a:r>
            <a:r>
              <a:rPr kumimoji="1" lang="en-US" altLang="ja-JP" sz="1050" dirty="0"/>
              <a:t>45</a:t>
            </a:r>
            <a:r>
              <a:rPr kumimoji="1" lang="ja-JP" altLang="en-US" sz="1050" dirty="0"/>
              <a:t>　　</a:t>
            </a:r>
            <a:endParaRPr kumimoji="1" lang="en-US" altLang="ja-JP" sz="1050" dirty="0"/>
          </a:p>
          <a:p>
            <a:r>
              <a:rPr kumimoji="1" lang="ja-JP" altLang="en-US" sz="1050" dirty="0"/>
              <a:t>　講師　株）クロスフォー　法務知財課　課長　小越健二 氏</a:t>
            </a:r>
            <a:endParaRPr kumimoji="1" lang="en-US" altLang="ja-JP" sz="1050" dirty="0"/>
          </a:p>
          <a:p>
            <a:r>
              <a:rPr kumimoji="1" lang="ja-JP" altLang="en-US" sz="1050" dirty="0"/>
              <a:t>□第二部 </a:t>
            </a:r>
            <a:r>
              <a:rPr kumimoji="1" lang="en-US" altLang="ja-JP" sz="1050" dirty="0"/>
              <a:t>:</a:t>
            </a:r>
            <a:r>
              <a:rPr kumimoji="1" lang="ja-JP" altLang="en-US" sz="1050" dirty="0"/>
              <a:t>　</a:t>
            </a:r>
            <a:endParaRPr kumimoji="1" lang="en-US" altLang="ja-JP" sz="1050" dirty="0"/>
          </a:p>
          <a:p>
            <a:r>
              <a:rPr kumimoji="1" lang="ja-JP" altLang="en-US" sz="1050" dirty="0"/>
              <a:t>「事業を伸ばす知財業務をいかにして行うか」</a:t>
            </a:r>
            <a:r>
              <a:rPr kumimoji="1" lang="en-US" altLang="ja-JP" sz="1050" dirty="0"/>
              <a:t> 14</a:t>
            </a:r>
            <a:r>
              <a:rPr kumimoji="1" lang="ja-JP" altLang="en-US" sz="1050" dirty="0"/>
              <a:t>：</a:t>
            </a:r>
            <a:r>
              <a:rPr kumimoji="1" lang="en-US" altLang="ja-JP" sz="1050" dirty="0"/>
              <a:t>55</a:t>
            </a:r>
            <a:r>
              <a:rPr kumimoji="1" lang="ja-JP" altLang="en-US" sz="1050" dirty="0"/>
              <a:t>～</a:t>
            </a:r>
            <a:r>
              <a:rPr kumimoji="1" lang="en-US" altLang="ja-JP" sz="1050" dirty="0"/>
              <a:t>16</a:t>
            </a:r>
            <a:r>
              <a:rPr kumimoji="1" lang="ja-JP" altLang="en-US" sz="1050" dirty="0"/>
              <a:t>：</a:t>
            </a:r>
            <a:r>
              <a:rPr kumimoji="1" lang="en-US" altLang="ja-JP" sz="1050" dirty="0"/>
              <a:t>10</a:t>
            </a:r>
            <a:r>
              <a:rPr kumimoji="1" lang="ja-JP" altLang="en-US" sz="1050" dirty="0"/>
              <a:t>　</a:t>
            </a:r>
            <a:endParaRPr kumimoji="1" lang="en-US" altLang="ja-JP" sz="1050" dirty="0"/>
          </a:p>
          <a:p>
            <a:r>
              <a:rPr kumimoji="1" lang="ja-JP" altLang="en-US" sz="1050" dirty="0"/>
              <a:t>　講師　</a:t>
            </a:r>
            <a:r>
              <a:rPr kumimoji="1" lang="en-US" altLang="ja-JP" sz="1050" dirty="0"/>
              <a:t>IPP</a:t>
            </a:r>
            <a:r>
              <a:rPr kumimoji="1" lang="ja-JP" altLang="en-US" sz="1050" dirty="0"/>
              <a:t>国際特許事務所所長　弁理士　松下昌弘 氏</a:t>
            </a:r>
            <a:endParaRPr kumimoji="1" lang="en-US" altLang="ja-JP" sz="1050" dirty="0"/>
          </a:p>
          <a:p>
            <a:r>
              <a:rPr kumimoji="1" lang="ja-JP" altLang="en-US" sz="1050" dirty="0"/>
              <a:t>□第三部 </a:t>
            </a:r>
            <a:r>
              <a:rPr kumimoji="1" lang="en-US" altLang="ja-JP" sz="1050" dirty="0"/>
              <a:t>:</a:t>
            </a:r>
          </a:p>
          <a:p>
            <a:r>
              <a:rPr kumimoji="1" lang="ja-JP" altLang="en-US" sz="1050" dirty="0"/>
              <a:t>「中国における模倣品対策の最新情報」</a:t>
            </a:r>
            <a:r>
              <a:rPr kumimoji="1" lang="en-US" altLang="ja-JP" sz="1050" dirty="0"/>
              <a:t> </a:t>
            </a:r>
            <a:r>
              <a:rPr kumimoji="1" lang="ja-JP" altLang="en-US" sz="1050" dirty="0"/>
              <a:t>　　　　</a:t>
            </a:r>
            <a:r>
              <a:rPr kumimoji="1" lang="en-US" altLang="ja-JP" sz="1050" dirty="0"/>
              <a:t>16</a:t>
            </a:r>
            <a:r>
              <a:rPr kumimoji="1" lang="ja-JP" altLang="en-US" sz="1050" dirty="0"/>
              <a:t>：</a:t>
            </a:r>
            <a:r>
              <a:rPr kumimoji="1" lang="en-US" altLang="ja-JP" sz="1050" dirty="0"/>
              <a:t>10</a:t>
            </a:r>
            <a:r>
              <a:rPr kumimoji="1" lang="ja-JP" altLang="en-US" sz="1050" dirty="0"/>
              <a:t>～</a:t>
            </a:r>
            <a:r>
              <a:rPr kumimoji="1" lang="en-US" altLang="ja-JP" sz="1050" dirty="0"/>
              <a:t>16</a:t>
            </a:r>
            <a:r>
              <a:rPr kumimoji="1" lang="ja-JP" altLang="en-US" sz="1050" dirty="0"/>
              <a:t>：</a:t>
            </a:r>
            <a:r>
              <a:rPr kumimoji="1" lang="en-US" altLang="ja-JP" sz="1050" dirty="0"/>
              <a:t>55 </a:t>
            </a:r>
            <a:r>
              <a:rPr kumimoji="1" lang="ja-JP" altLang="en-US" sz="1050" dirty="0"/>
              <a:t>　　</a:t>
            </a:r>
            <a:endParaRPr kumimoji="1" lang="en-US" altLang="ja-JP" sz="1050" dirty="0"/>
          </a:p>
          <a:p>
            <a:r>
              <a:rPr kumimoji="1" lang="ja-JP" altLang="en-US" sz="1050" dirty="0"/>
              <a:t>　講師　</a:t>
            </a:r>
            <a:r>
              <a:rPr kumimoji="1" lang="en-US" altLang="ja-JP" sz="1050" dirty="0"/>
              <a:t>IP</a:t>
            </a:r>
            <a:r>
              <a:rPr kumimoji="1" lang="ja-JP" altLang="en-US" sz="1050" dirty="0"/>
              <a:t> </a:t>
            </a:r>
            <a:r>
              <a:rPr kumimoji="1" lang="en-US" altLang="ja-JP" sz="1050" dirty="0"/>
              <a:t>FORWARD</a:t>
            </a:r>
            <a:r>
              <a:rPr kumimoji="1" lang="ja-JP" altLang="en-US" sz="1050" dirty="0"/>
              <a:t>法律事務所　弁護士　本橋たえ子　氏</a:t>
            </a:r>
            <a:endParaRPr kumimoji="1" lang="en-US" altLang="ja-JP" sz="1050" dirty="0"/>
          </a:p>
          <a:p>
            <a:r>
              <a:rPr kumimoji="1" lang="ja-JP" altLang="en-US" sz="1050" dirty="0"/>
              <a:t>□質疑応答、名刺交換　　　　　　　　　　　　</a:t>
            </a:r>
            <a:r>
              <a:rPr kumimoji="1" lang="en-US" altLang="ja-JP" sz="1050" dirty="0"/>
              <a:t>16</a:t>
            </a:r>
            <a:r>
              <a:rPr kumimoji="1" lang="ja-JP" altLang="en-US" sz="1050" dirty="0"/>
              <a:t>：</a:t>
            </a:r>
            <a:r>
              <a:rPr kumimoji="1" lang="en-US" altLang="ja-JP" sz="1050" dirty="0"/>
              <a:t>55</a:t>
            </a:r>
            <a:r>
              <a:rPr kumimoji="1" lang="ja-JP" altLang="en-US" sz="1050" dirty="0"/>
              <a:t>～</a:t>
            </a:r>
            <a:r>
              <a:rPr kumimoji="1" lang="en-US" altLang="ja-JP" sz="1050" dirty="0"/>
              <a:t>17</a:t>
            </a:r>
            <a:r>
              <a:rPr kumimoji="1" lang="ja-JP" altLang="en-US" sz="1050" dirty="0"/>
              <a:t>：</a:t>
            </a:r>
            <a:r>
              <a:rPr kumimoji="1" lang="en-US" altLang="ja-JP" sz="1050" dirty="0"/>
              <a:t>30</a:t>
            </a:r>
          </a:p>
          <a:p>
            <a:endParaRPr kumimoji="1" lang="en-US" altLang="ja-JP" sz="1200" dirty="0"/>
          </a:p>
          <a:p>
            <a:r>
              <a:rPr kumimoji="1" lang="en-US" altLang="ja-JP" sz="1050" b="1" dirty="0"/>
              <a:t>&lt;</a:t>
            </a:r>
            <a:r>
              <a:rPr kumimoji="1" lang="ja-JP" altLang="en-US" sz="1050" b="1" dirty="0"/>
              <a:t>開催概要＞</a:t>
            </a:r>
            <a:endParaRPr kumimoji="1" lang="en-US" altLang="ja-JP" sz="1050" b="1" dirty="0"/>
          </a:p>
          <a:p>
            <a:r>
              <a:rPr kumimoji="1" lang="ja-JP" altLang="en-US" sz="1050" dirty="0"/>
              <a:t>主催 </a:t>
            </a:r>
            <a:r>
              <a:rPr kumimoji="1" lang="en-US" altLang="ja-JP" sz="1050" dirty="0"/>
              <a:t>: IPP</a:t>
            </a:r>
            <a:r>
              <a:rPr kumimoji="1" lang="ja-JP" altLang="en-US" sz="1050" dirty="0"/>
              <a:t>国際特許事務所</a:t>
            </a:r>
            <a:endParaRPr kumimoji="1" lang="en-US" altLang="ja-JP" sz="1050" dirty="0"/>
          </a:p>
          <a:p>
            <a:r>
              <a:rPr kumimoji="1" lang="ja-JP" altLang="en-US" sz="1050" dirty="0"/>
              <a:t>会場 </a:t>
            </a:r>
            <a:r>
              <a:rPr kumimoji="1" lang="en-US" altLang="ja-JP" sz="1050" dirty="0"/>
              <a:t>: </a:t>
            </a:r>
            <a:r>
              <a:rPr kumimoji="1" lang="ja-JP" altLang="en-US" sz="1050" dirty="0"/>
              <a:t>フクラシア品川（高輪口</a:t>
            </a:r>
            <a:r>
              <a:rPr kumimoji="1" lang="en-US" altLang="ja-JP" sz="1050" dirty="0"/>
              <a:t>) </a:t>
            </a:r>
            <a:r>
              <a:rPr lang="en-US" altLang="ja-JP" sz="1050" dirty="0"/>
              <a:t>https://www.fukuracia.jp/shinagawa2/guide/</a:t>
            </a:r>
          </a:p>
          <a:p>
            <a:r>
              <a:rPr lang="ja-JP" altLang="en-US" sz="1050" dirty="0"/>
              <a:t>〒</a:t>
            </a:r>
            <a:r>
              <a:rPr lang="en-US" altLang="ja-JP" sz="1050" dirty="0"/>
              <a:t>108-0074</a:t>
            </a:r>
            <a:r>
              <a:rPr lang="ja-JP" altLang="en-US" sz="1050" dirty="0"/>
              <a:t>　東京都港区高輪</a:t>
            </a:r>
            <a:r>
              <a:rPr lang="en-US" altLang="ja-JP" sz="1050" dirty="0"/>
              <a:t>3-25-33</a:t>
            </a:r>
            <a:r>
              <a:rPr lang="ja-JP" altLang="en-US" sz="1050" dirty="0"/>
              <a:t>　長田ビル</a:t>
            </a:r>
            <a:r>
              <a:rPr lang="en-US" altLang="ja-JP" sz="1050" dirty="0"/>
              <a:t>6</a:t>
            </a:r>
            <a:r>
              <a:rPr lang="ja-JP" altLang="en-US" sz="1050" dirty="0"/>
              <a:t>階</a:t>
            </a:r>
            <a:endParaRPr kumimoji="1" lang="en-US" altLang="ja-JP" sz="1050" dirty="0"/>
          </a:p>
          <a:p>
            <a:r>
              <a:rPr kumimoji="1" lang="ja-JP" altLang="en-US" sz="1050" dirty="0"/>
              <a:t>日時 </a:t>
            </a:r>
            <a:r>
              <a:rPr kumimoji="1" lang="en-US" altLang="ja-JP" sz="1050" dirty="0"/>
              <a:t>: 2018</a:t>
            </a:r>
            <a:r>
              <a:rPr kumimoji="1" lang="ja-JP" altLang="en-US" sz="1050" dirty="0"/>
              <a:t>年</a:t>
            </a:r>
            <a:r>
              <a:rPr kumimoji="1" lang="en-US" altLang="ja-JP" sz="1050" dirty="0"/>
              <a:t>10</a:t>
            </a:r>
            <a:r>
              <a:rPr kumimoji="1" lang="ja-JP" altLang="en-US" sz="1050" dirty="0"/>
              <a:t>月</a:t>
            </a:r>
            <a:r>
              <a:rPr kumimoji="1" lang="en-US" altLang="ja-JP" sz="1050" dirty="0"/>
              <a:t>3</a:t>
            </a:r>
            <a:r>
              <a:rPr kumimoji="1" lang="ja-JP" altLang="en-US" sz="1050" dirty="0"/>
              <a:t>日水曜日　</a:t>
            </a:r>
            <a:r>
              <a:rPr kumimoji="1" lang="en-US" altLang="ja-JP" sz="1050" dirty="0"/>
              <a:t>13</a:t>
            </a:r>
            <a:r>
              <a:rPr kumimoji="1" lang="ja-JP" altLang="en-US" sz="1050" dirty="0"/>
              <a:t>：</a:t>
            </a:r>
            <a:r>
              <a:rPr kumimoji="1" lang="en-US" altLang="ja-JP" sz="1050" dirty="0"/>
              <a:t>30</a:t>
            </a:r>
            <a:r>
              <a:rPr kumimoji="1" lang="ja-JP" altLang="en-US" sz="1050" dirty="0"/>
              <a:t>～</a:t>
            </a:r>
            <a:r>
              <a:rPr kumimoji="1" lang="en-US" altLang="ja-JP" sz="1050" dirty="0"/>
              <a:t>17</a:t>
            </a:r>
            <a:r>
              <a:rPr kumimoji="1" lang="ja-JP" altLang="en-US" sz="1050" dirty="0"/>
              <a:t>：</a:t>
            </a:r>
            <a:r>
              <a:rPr kumimoji="1" lang="en-US" altLang="ja-JP" sz="1050" dirty="0"/>
              <a:t>30</a:t>
            </a:r>
          </a:p>
          <a:p>
            <a:r>
              <a:rPr kumimoji="1" lang="ja-JP" altLang="en-US" sz="1050" dirty="0"/>
              <a:t>参加費 </a:t>
            </a:r>
            <a:r>
              <a:rPr kumimoji="1" lang="en-US" altLang="ja-JP" sz="1050" dirty="0"/>
              <a:t>: 5,000</a:t>
            </a:r>
            <a:r>
              <a:rPr kumimoji="1" lang="ja-JP" altLang="en-US" sz="1050" dirty="0"/>
              <a:t>円</a:t>
            </a:r>
            <a:endParaRPr kumimoji="1" lang="en-US" altLang="ja-JP" sz="1050" dirty="0"/>
          </a:p>
          <a:p>
            <a:r>
              <a:rPr kumimoji="1" lang="ja-JP" altLang="en-US" sz="1050" dirty="0"/>
              <a:t>申込方法 </a:t>
            </a:r>
            <a:r>
              <a:rPr kumimoji="1" lang="en-US" altLang="ja-JP" sz="1050" dirty="0"/>
              <a:t>: </a:t>
            </a:r>
          </a:p>
        </p:txBody>
      </p:sp>
      <p:sp>
        <p:nvSpPr>
          <p:cNvPr id="37" name="正方形/長方形 36">
            <a:extLst>
              <a:ext uri="{FF2B5EF4-FFF2-40B4-BE49-F238E27FC236}">
                <a16:creationId xmlns:a16="http://schemas.microsoft.com/office/drawing/2014/main" id="{2C2645BB-A4C7-4306-9DE7-39B74E8D8873}"/>
              </a:ext>
            </a:extLst>
          </p:cNvPr>
          <p:cNvSpPr/>
          <p:nvPr/>
        </p:nvSpPr>
        <p:spPr>
          <a:xfrm>
            <a:off x="4674535" y="5670104"/>
            <a:ext cx="2083199" cy="205440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A9B8A01F-3131-4B5E-9412-F94BAC751862}"/>
              </a:ext>
            </a:extLst>
          </p:cNvPr>
          <p:cNvSpPr/>
          <p:nvPr/>
        </p:nvSpPr>
        <p:spPr>
          <a:xfrm>
            <a:off x="4674535" y="5703607"/>
            <a:ext cx="2037237" cy="2054409"/>
          </a:xfrm>
          <a:prstGeom prst="rect">
            <a:avLst/>
          </a:prstGeom>
        </p:spPr>
        <p:txBody>
          <a:bodyPr wrap="square">
            <a:spAutoFit/>
          </a:bodyPr>
          <a:lstStyle/>
          <a:p>
            <a:r>
              <a:rPr kumimoji="1" lang="ja-JP" altLang="en-US" sz="1050" b="1" dirty="0"/>
              <a:t>＜会社概要＞</a:t>
            </a:r>
            <a:endParaRPr kumimoji="1" lang="ja-JP" altLang="ja-JP" sz="1050" dirty="0"/>
          </a:p>
          <a:p>
            <a:r>
              <a:rPr kumimoji="1" lang="ja-JP" altLang="ja-JP" sz="1050" dirty="0"/>
              <a:t>商号： </a:t>
            </a:r>
            <a:r>
              <a:rPr kumimoji="1" lang="en-US" altLang="ja-JP" sz="1050" dirty="0"/>
              <a:t>IPP</a:t>
            </a:r>
            <a:r>
              <a:rPr kumimoji="1" lang="ja-JP" altLang="en-US" sz="1050" dirty="0"/>
              <a:t>国際特許事務所</a:t>
            </a:r>
            <a:endParaRPr kumimoji="1" lang="ja-JP" altLang="ja-JP" sz="1050" dirty="0"/>
          </a:p>
          <a:p>
            <a:r>
              <a:rPr kumimoji="1" lang="ja-JP" altLang="ja-JP" sz="1050" dirty="0"/>
              <a:t>代表</a:t>
            </a:r>
            <a:r>
              <a:rPr kumimoji="1" lang="ja-JP" altLang="en-US" sz="1050" dirty="0"/>
              <a:t>者 </a:t>
            </a:r>
            <a:r>
              <a:rPr kumimoji="1" lang="en-US" altLang="ja-JP" sz="1050" dirty="0"/>
              <a:t>: </a:t>
            </a:r>
            <a:r>
              <a:rPr kumimoji="1" lang="ja-JP" altLang="en-US" sz="1050" dirty="0"/>
              <a:t>松下昌弘</a:t>
            </a:r>
            <a:endParaRPr kumimoji="1" lang="ja-JP" altLang="ja-JP" sz="1050" dirty="0"/>
          </a:p>
          <a:p>
            <a:r>
              <a:rPr kumimoji="1" lang="ja-JP" altLang="ja-JP" sz="1050" dirty="0"/>
              <a:t>所在</a:t>
            </a:r>
            <a:r>
              <a:rPr kumimoji="1" lang="ja-JP" altLang="en-US" sz="1050" dirty="0"/>
              <a:t>地</a:t>
            </a:r>
            <a:r>
              <a:rPr kumimoji="1" lang="ja-JP" altLang="ja-JP" sz="1050" dirty="0"/>
              <a:t>：</a:t>
            </a:r>
            <a:endParaRPr kumimoji="1" lang="en-US" altLang="ja-JP" sz="1050" dirty="0"/>
          </a:p>
          <a:p>
            <a:r>
              <a:rPr kumimoji="1" lang="ja-JP" altLang="en-US" sz="1050" dirty="0"/>
              <a:t>〒</a:t>
            </a:r>
            <a:r>
              <a:rPr lang="en-US" altLang="ja-JP" sz="1050" dirty="0"/>
              <a:t>141-0031 </a:t>
            </a:r>
          </a:p>
          <a:p>
            <a:r>
              <a:rPr lang="ja-JP" altLang="en-US" sz="1050" dirty="0"/>
              <a:t>東京都品川区西五反田</a:t>
            </a:r>
            <a:r>
              <a:rPr lang="en-US" altLang="ja-JP" sz="1050" dirty="0"/>
              <a:t>3-6-20</a:t>
            </a:r>
          </a:p>
          <a:p>
            <a:r>
              <a:rPr lang="en-US" altLang="ja-JP" sz="1050" dirty="0"/>
              <a:t> </a:t>
            </a:r>
            <a:r>
              <a:rPr lang="ja-JP" altLang="en-US" sz="1050" dirty="0"/>
              <a:t>いちご西五反田ビル</a:t>
            </a:r>
            <a:r>
              <a:rPr lang="en-US" altLang="ja-JP" sz="1050" dirty="0"/>
              <a:t>8F</a:t>
            </a:r>
            <a:endParaRPr kumimoji="1" lang="ja-JP" altLang="ja-JP" sz="1050" dirty="0"/>
          </a:p>
          <a:p>
            <a:r>
              <a:rPr kumimoji="1" lang="ja-JP" altLang="ja-JP" sz="1050" dirty="0"/>
              <a:t>設立：</a:t>
            </a:r>
            <a:r>
              <a:rPr kumimoji="1" lang="en-US" altLang="ja-JP" sz="1050" dirty="0"/>
              <a:t> 20</a:t>
            </a:r>
            <a:r>
              <a:rPr kumimoji="1" lang="ja-JP" altLang="ja-JP" sz="1050" dirty="0"/>
              <a:t>○○年○○月</a:t>
            </a:r>
          </a:p>
          <a:p>
            <a:r>
              <a:rPr kumimoji="1" lang="ja-JP" altLang="ja-JP" sz="1050" dirty="0"/>
              <a:t>事業</a:t>
            </a:r>
            <a:r>
              <a:rPr kumimoji="1" lang="ja-JP" altLang="en-US" sz="1050" dirty="0"/>
              <a:t>内容</a:t>
            </a:r>
            <a:r>
              <a:rPr kumimoji="1" lang="ja-JP" altLang="ja-JP" sz="1050" dirty="0"/>
              <a:t>： ○○○○○○○○○○</a:t>
            </a:r>
          </a:p>
          <a:p>
            <a:r>
              <a:rPr kumimoji="1" lang="ja-JP" altLang="ja-JP" sz="1050" dirty="0"/>
              <a:t>資本金： ○</a:t>
            </a:r>
            <a:r>
              <a:rPr kumimoji="1" lang="en-US" altLang="ja-JP" sz="1050" dirty="0"/>
              <a:t>,</a:t>
            </a:r>
            <a:r>
              <a:rPr kumimoji="1" lang="ja-JP" altLang="ja-JP" sz="1050" dirty="0"/>
              <a:t>○○○万円</a:t>
            </a:r>
          </a:p>
          <a:p>
            <a:r>
              <a:rPr kumimoji="1" lang="en-US" altLang="ja-JP" sz="1050" dirty="0"/>
              <a:t>URL : http://www.ippjp.com/</a:t>
            </a:r>
            <a:r>
              <a:rPr kumimoji="1" lang="en-US" altLang="ja-JP" sz="1200" dirty="0"/>
              <a:t> </a:t>
            </a:r>
            <a:endParaRPr kumimoji="1" lang="ja-JP" altLang="ja-JP" sz="1200" dirty="0"/>
          </a:p>
        </p:txBody>
      </p:sp>
      <p:pic>
        <p:nvPicPr>
          <p:cNvPr id="39" name="図 1">
            <a:extLst>
              <a:ext uri="{FF2B5EF4-FFF2-40B4-BE49-F238E27FC236}">
                <a16:creationId xmlns:a16="http://schemas.microsoft.com/office/drawing/2014/main" id="{B3BBCA9B-E647-4E2D-A578-8EA1700EA13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95060" y="7768116"/>
            <a:ext cx="1724769" cy="129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AutoShape 2" descr="売上アップ イラスト に対する画像結果">
            <a:extLst>
              <a:ext uri="{FF2B5EF4-FFF2-40B4-BE49-F238E27FC236}">
                <a16:creationId xmlns:a16="http://schemas.microsoft.com/office/drawing/2014/main" id="{43369AA9-AE4D-4D77-8ADA-FEEB7E1E1A83}"/>
              </a:ext>
            </a:extLst>
          </p:cNvPr>
          <p:cNvSpPr>
            <a:spLocks noChangeAspect="1" noChangeArrowheads="1"/>
          </p:cNvSpPr>
          <p:nvPr/>
        </p:nvSpPr>
        <p:spPr bwMode="auto">
          <a:xfrm>
            <a:off x="2381250" y="3933825"/>
            <a:ext cx="2095500" cy="20383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7" name="図 6" descr="テキスト が含まれている画像&#10;&#10;高い精度で生成された説明">
            <a:extLst>
              <a:ext uri="{FF2B5EF4-FFF2-40B4-BE49-F238E27FC236}">
                <a16:creationId xmlns:a16="http://schemas.microsoft.com/office/drawing/2014/main" id="{EA6E5510-E4A4-47B3-A514-3DA55A4661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116851" y="4139319"/>
            <a:ext cx="2488054" cy="2547767"/>
          </a:xfrm>
          <a:prstGeom prst="rect">
            <a:avLst/>
          </a:prstGeom>
        </p:spPr>
      </p:pic>
      <p:sp>
        <p:nvSpPr>
          <p:cNvPr id="8" name="正方形/長方形 7">
            <a:extLst>
              <a:ext uri="{FF2B5EF4-FFF2-40B4-BE49-F238E27FC236}">
                <a16:creationId xmlns:a16="http://schemas.microsoft.com/office/drawing/2014/main" id="{BA741AB5-F935-4AAF-9893-74523CF32608}"/>
              </a:ext>
            </a:extLst>
          </p:cNvPr>
          <p:cNvSpPr/>
          <p:nvPr/>
        </p:nvSpPr>
        <p:spPr>
          <a:xfrm>
            <a:off x="2753423" y="3875605"/>
            <a:ext cx="4004311" cy="1754326"/>
          </a:xfrm>
          <a:prstGeom prst="rect">
            <a:avLst/>
          </a:prstGeom>
        </p:spPr>
        <p:txBody>
          <a:bodyPr wrap="square">
            <a:spAutoFit/>
          </a:bodyPr>
          <a:lstStyle/>
          <a:p>
            <a:r>
              <a:rPr kumimoji="1" lang="ja-JP" altLang="en-US" sz="1200" dirty="0"/>
              <a:t>オリジナル技術や商品のライセンスビジネスで成功している中小企業はほんの一握りです。</a:t>
            </a:r>
            <a:endParaRPr kumimoji="1" lang="en-US" altLang="ja-JP" sz="1200" dirty="0"/>
          </a:p>
          <a:p>
            <a:r>
              <a:rPr kumimoji="1" lang="ja-JP" altLang="en-US" sz="1200" dirty="0"/>
              <a:t>ジュエリーメーカー株）クロスフォーは国内外で特許権を取得し、それを切り札にして、ライセンスロイヤリティで事業を拡大してきました。</a:t>
            </a:r>
            <a:endParaRPr kumimoji="1" lang="en-US" altLang="ja-JP" sz="1200" dirty="0"/>
          </a:p>
          <a:p>
            <a:r>
              <a:rPr kumimoji="1" lang="ja-JP" altLang="en-US" sz="1200" dirty="0"/>
              <a:t>～弁理士がビジネス活用の知財コンサルを、</a:t>
            </a:r>
            <a:endParaRPr kumimoji="1" lang="en-US" altLang="ja-JP" sz="1200" dirty="0"/>
          </a:p>
          <a:p>
            <a:r>
              <a:rPr kumimoji="1" lang="ja-JP" altLang="en-US" sz="1200" dirty="0"/>
              <a:t>～中国模倣対策には弁護士がサポートし、</a:t>
            </a:r>
            <a:endParaRPr kumimoji="1" lang="en-US" altLang="ja-JP" sz="1200" dirty="0"/>
          </a:p>
          <a:p>
            <a:r>
              <a:rPr kumimoji="1" lang="ja-JP" altLang="en-US" sz="1200" dirty="0"/>
              <a:t>三位一体となって成功へ導いた貴重なノウハウをお伝えします。</a:t>
            </a:r>
            <a:endParaRPr kumimoji="1" lang="ja-JP" altLang="ja-JP" dirty="0"/>
          </a:p>
        </p:txBody>
      </p:sp>
      <p:cxnSp>
        <p:nvCxnSpPr>
          <p:cNvPr id="10" name="直線コネクタ 9">
            <a:extLst>
              <a:ext uri="{FF2B5EF4-FFF2-40B4-BE49-F238E27FC236}">
                <a16:creationId xmlns:a16="http://schemas.microsoft.com/office/drawing/2014/main" id="{1FD904DC-5B7A-4E1A-BFCE-166FEB755F5F}"/>
              </a:ext>
            </a:extLst>
          </p:cNvPr>
          <p:cNvCxnSpPr>
            <a:cxnSpLocks/>
          </p:cNvCxnSpPr>
          <p:nvPr/>
        </p:nvCxnSpPr>
        <p:spPr>
          <a:xfrm>
            <a:off x="2785505" y="3875605"/>
            <a:ext cx="39262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図 12">
            <a:extLst>
              <a:ext uri="{FF2B5EF4-FFF2-40B4-BE49-F238E27FC236}">
                <a16:creationId xmlns:a16="http://schemas.microsoft.com/office/drawing/2014/main" id="{6820A687-C345-4CB2-8CFA-E5A5131BD5D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511" y="3471578"/>
            <a:ext cx="2693912" cy="2154905"/>
          </a:xfrm>
          <a:prstGeom prst="rect">
            <a:avLst/>
          </a:prstGeom>
        </p:spPr>
      </p:pic>
      <p:sp>
        <p:nvSpPr>
          <p:cNvPr id="4" name="正方形/長方形 3">
            <a:extLst>
              <a:ext uri="{FF2B5EF4-FFF2-40B4-BE49-F238E27FC236}">
                <a16:creationId xmlns:a16="http://schemas.microsoft.com/office/drawing/2014/main" id="{557897A3-4BFF-4C61-B367-64082C0711A6}"/>
              </a:ext>
            </a:extLst>
          </p:cNvPr>
          <p:cNvSpPr/>
          <p:nvPr/>
        </p:nvSpPr>
        <p:spPr>
          <a:xfrm rot="19924419">
            <a:off x="-34468" y="3511782"/>
            <a:ext cx="2311851" cy="369332"/>
          </a:xfrm>
          <a:prstGeom prst="rect">
            <a:avLst/>
          </a:prstGeom>
        </p:spPr>
        <p:txBody>
          <a:bodyPr wrap="none">
            <a:spAutoFit/>
          </a:bodyPr>
          <a:lstStyle/>
          <a:p>
            <a:r>
              <a:rPr kumimoji="1" lang="en-US" altLang="ja-JP" dirty="0">
                <a:solidFill>
                  <a:schemeClr val="accent1"/>
                </a:solidFill>
                <a:latin typeface="HGP創英角ﾎﾟｯﾌﾟ体" panose="040B0A00000000000000" pitchFamily="50" charset="-128"/>
                <a:ea typeface="HGP創英角ﾎﾟｯﾌﾟ体" panose="040B0A00000000000000" pitchFamily="50" charset="-128"/>
              </a:rPr>
              <a:t>LICENCE</a:t>
            </a:r>
            <a:r>
              <a:rPr kumimoji="1" lang="ja-JP" altLang="en-US" dirty="0">
                <a:solidFill>
                  <a:schemeClr val="accent1"/>
                </a:solidFill>
                <a:latin typeface="HGP創英角ﾎﾟｯﾌﾟ体" panose="040B0A00000000000000" pitchFamily="50" charset="-128"/>
                <a:ea typeface="HGP創英角ﾎﾟｯﾌﾟ体" panose="040B0A00000000000000" pitchFamily="50" charset="-128"/>
              </a:rPr>
              <a:t> </a:t>
            </a:r>
            <a:r>
              <a:rPr kumimoji="1" lang="en-US" altLang="ja-JP" dirty="0">
                <a:solidFill>
                  <a:schemeClr val="accent1"/>
                </a:solidFill>
                <a:latin typeface="HGP創英角ﾎﾟｯﾌﾟ体" panose="040B0A00000000000000" pitchFamily="50" charset="-128"/>
                <a:ea typeface="HGP創英角ﾎﾟｯﾌﾟ体" panose="040B0A00000000000000" pitchFamily="50" charset="-128"/>
              </a:rPr>
              <a:t>BUSSINESS</a:t>
            </a:r>
          </a:p>
        </p:txBody>
      </p:sp>
    </p:spTree>
    <p:extLst>
      <p:ext uri="{BB962C8B-B14F-4D97-AF65-F5344CB8AC3E}">
        <p14:creationId xmlns:p14="http://schemas.microsoft.com/office/powerpoint/2010/main" val="40185096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302</TotalTime>
  <Words>280</Words>
  <Application>Microsoft Office PowerPoint</Application>
  <PresentationFormat>A4 210 x 297 mm</PresentationFormat>
  <Paragraphs>80</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HGP創英角ﾎﾟｯﾌﾟ体</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nakamura rie</dc:creator>
  <cp:lastModifiedBy>nakamura rie</cp:lastModifiedBy>
  <cp:revision>22</cp:revision>
  <dcterms:created xsi:type="dcterms:W3CDTF">2018-08-27T00:09:51Z</dcterms:created>
  <dcterms:modified xsi:type="dcterms:W3CDTF">2018-08-27T05:48:14Z</dcterms:modified>
</cp:coreProperties>
</file>